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5" r:id="rId5"/>
    <p:sldId id="284" r:id="rId6"/>
    <p:sldId id="259" r:id="rId7"/>
    <p:sldId id="260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6" r:id="rId25"/>
    <p:sldId id="301" r:id="rId26"/>
    <p:sldId id="302" r:id="rId27"/>
    <p:sldId id="307" r:id="rId28"/>
    <p:sldId id="308" r:id="rId29"/>
    <p:sldId id="309" r:id="rId30"/>
    <p:sldId id="310" r:id="rId31"/>
    <p:sldId id="311" r:id="rId32"/>
    <p:sldId id="312" r:id="rId33"/>
    <p:sldId id="319" r:id="rId34"/>
    <p:sldId id="314" r:id="rId35"/>
    <p:sldId id="315" r:id="rId36"/>
    <p:sldId id="316" r:id="rId37"/>
    <p:sldId id="317" r:id="rId38"/>
    <p:sldId id="318" r:id="rId39"/>
    <p:sldId id="303" r:id="rId40"/>
    <p:sldId id="304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1" r:id="rId62"/>
    <p:sldId id="282" r:id="rId63"/>
    <p:sldId id="283" r:id="rId6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26DDA-0FBA-CB89-26B7-E95947727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14B41-E85F-4719-B9EC-EDEE0058C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45301-265D-1C4C-91D4-D79061D0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A15EFF-94BC-2EF6-0665-12CB70025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339C7C-8793-DB0F-0DF2-DC58E515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365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2C169-AF7D-7AD9-68AA-4D32DF73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46195F-9DE4-16F6-07EF-7A5213232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FA1569-81BB-0576-D216-D4D6552F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7BB6A0-41FA-2522-4B6B-A2BBD07C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936E3-08D1-A6A5-1B28-ADC88EC3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95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AE8FC0-CF06-92B4-4237-21D21AAF3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254DFB-1FC5-5DF8-05C1-202DCE09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64258B-2E57-E0AF-0E8E-D85C7117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C57E08-3833-3385-E660-D40EB591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4A8541-7832-4399-51BF-91E1BF02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66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A070B-D04A-5285-E6EE-012E6FF7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1F2697-1E7C-31C6-115B-6F3904135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564310-C941-5C47-7BC7-8AFC1A5D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A2581D-F699-9A94-3EEA-F9E04E16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1CDEA4-4F1F-E9E5-B3F3-11D16125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11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106DB-73AC-308D-DA21-039E0311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3CA907-0C24-C6B6-EABD-02A425C34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568AA6-8004-0731-188A-52D88DAF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D70CE7-E127-81E4-20FF-003CF4BB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38EF76-FB12-715B-A75C-634E94D8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4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2B94A-FEAA-2A49-8CB4-125B6E1F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7AA00C-FDF2-E888-0F56-8E113D89E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C7C326-BA8F-AC16-A3FC-E31E1B76C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2F63C5-8C3B-DBF9-7569-6D4B9633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65B22-8B4D-B4D4-7892-9006E25F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7CF7D9-E421-055A-ACEC-D557D36F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59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415B6-C1F2-73F5-E702-94876A13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C2C571-780E-3370-17E0-DD5D9436B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5DBB509-A1C3-9148-34D5-06BBB1DDE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9E13696-CFA9-5BCD-C408-A055769C5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A1CBD4-8BD5-2FD1-3A09-E1DE8CE0B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9AA86A-F108-A60D-D3FA-609748E4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2A61FF-BCDC-138A-5559-30E84CE4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4E8D3E6-17F4-BAB5-012C-749F8D93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95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C66B3-9A7F-376D-98C0-9722746E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115A57-6319-3275-F5B3-D1AD5B68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DE8B84-E691-58D0-38FE-BE6206B8F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CCC4033-F34C-9339-90E7-E2D5A619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95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041FB-FA1B-4627-F47E-ED51E814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B686D7-3F22-086E-ABC9-83206708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AE7E36-1A6D-DACB-904F-8C25448F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19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628F7-CEE9-0CE5-1EFA-AB858489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F278CA-D5E2-B631-0DA9-F7F60478D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B109AD-4C1D-E6E1-4B0B-B59D1A77B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2BE6D1-D883-67F3-B807-287C8E36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66CED4-DE63-454E-AABE-91A66FEA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982668-B8F3-671B-B75A-E105BFEB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52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2B7DC-E96F-E5B3-3D41-CB56E14A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2930A8-A495-BCA0-2658-D22F4A340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57F22-A3AC-EEC2-85B6-51C7AFE31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1068DE-7409-F1F7-9A24-8ED7537F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BF2E28-C1F1-AC79-7BA6-BDD9D5F9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DE7925-FEF8-A8DB-6A9B-C19CBD46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41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FCBAB5-8070-7A70-07E3-C81ED0B3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16FFB8-B564-91B8-E108-FFB96B88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D8125B-8338-30BD-3629-887496E72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DD01D2-4B0A-EA8C-4C92-D6CA93FE7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327E28-91B5-C693-AB98-FA44259B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80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noticias.uol.com.br/ultimas-noticias/agencia-brasil/2020/01/10/serpro-lanca-plataforma-de-concessao-de-creditos-de-carbono.htm?cmpid=copiaecol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rondigital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noticias.uol.com.br/ultimas-noticias/agencia-brasil/2020/01/10/serpro-lanca-plataforma-de-concessao-de-creditos-de-carbono.htm?cmpid=copiaecola&amp;cmpid=copiaecol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verra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verra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C1FBEBB-ADE9-2C79-EB16-D97A2E7B0E16}"/>
              </a:ext>
            </a:extLst>
          </p:cNvPr>
          <p:cNvSpPr txBox="1"/>
          <p:nvPr/>
        </p:nvSpPr>
        <p:spPr>
          <a:xfrm>
            <a:off x="138332" y="405676"/>
            <a:ext cx="11915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Serpro lança plataforma de concessão de créditos de carbono...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57DBE9-369C-D781-F862-FD31DCF35CC1}"/>
              </a:ext>
            </a:extLst>
          </p:cNvPr>
          <p:cNvSpPr txBox="1"/>
          <p:nvPr/>
        </p:nvSpPr>
        <p:spPr>
          <a:xfrm>
            <a:off x="138332" y="1250913"/>
            <a:ext cx="120536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O Serviço Federal de Processamento de Dados (Serpro) disponibilizou nesta semana um sistema para incentivar o comércio de biocombustíveis e a redução da emissão de poluentes, a </a:t>
            </a:r>
            <a:r>
              <a:rPr lang="pt-BR" sz="2400" b="1" i="0" dirty="0">
                <a:solidFill>
                  <a:srgbClr val="4D4D4D"/>
                </a:solidFill>
                <a:effectLst/>
                <a:latin typeface="UOLText"/>
              </a:rPr>
              <a:t>Plataforma de Créditos de Descarbonização (</a:t>
            </a:r>
            <a:r>
              <a:rPr lang="pt-BR" sz="2400" b="1" i="0" dirty="0" err="1">
                <a:solidFill>
                  <a:srgbClr val="4D4D4D"/>
                </a:solidFill>
                <a:effectLst/>
                <a:latin typeface="UOLText"/>
              </a:rPr>
              <a:t>CBio</a:t>
            </a:r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). </a:t>
            </a:r>
          </a:p>
          <a:p>
            <a:pPr algn="just"/>
            <a:endParaRPr lang="pt-BR" sz="2400" dirty="0">
              <a:solidFill>
                <a:srgbClr val="4D4D4D"/>
              </a:solidFill>
              <a:latin typeface="UOLText"/>
            </a:endParaRPr>
          </a:p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Trata-se de uma plataforma de validação de notas fiscais eletrônicas dos produtores e importadores de biocombustíveis. </a:t>
            </a:r>
          </a:p>
          <a:p>
            <a:pPr algn="just"/>
            <a:endParaRPr lang="pt-BR" sz="2400" dirty="0">
              <a:solidFill>
                <a:srgbClr val="4D4D4D"/>
              </a:solidFill>
              <a:latin typeface="UOLText"/>
            </a:endParaRPr>
          </a:p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A validação possibilita a emissão de créditos de descarbonização para produtores e importadores.... - Veja mais em </a:t>
            </a:r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  <a:hlinkClick r:id="rId2"/>
              </a:rPr>
              <a:t>https://noticias.uol.com.br/ultimas-noticias/agencia-brasil/2020/01/10/serpro-lanca-plataforma-de-concessao-de-creditos-de-carbono.htm?cmpid=copiaecola</a:t>
            </a:r>
            <a:endParaRPr lang="pt-BR" sz="2400" b="0" i="0" dirty="0">
              <a:solidFill>
                <a:srgbClr val="4D4D4D"/>
              </a:solidFill>
              <a:effectLst/>
              <a:latin typeface="UOLText"/>
            </a:endParaRP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1701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BBF5BCA-5E09-676A-2785-0678C1B5EE0B}"/>
              </a:ext>
            </a:extLst>
          </p:cNvPr>
          <p:cNvSpPr txBox="1"/>
          <p:nvPr/>
        </p:nvSpPr>
        <p:spPr>
          <a:xfrm>
            <a:off x="1517755" y="6314251"/>
            <a:ext cx="7956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2"/>
              </a:rPr>
              <a:t>Blockchain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Gambling</a:t>
            </a:r>
            <a:r>
              <a:rPr lang="pt-BR" dirty="0">
                <a:hlinkClick r:id="rId2"/>
              </a:rPr>
              <a:t> - Plataforma de Apostas </a:t>
            </a:r>
            <a:r>
              <a:rPr lang="pt-BR" dirty="0" err="1">
                <a:hlinkClick r:id="rId2"/>
              </a:rPr>
              <a:t>blockchain</a:t>
            </a:r>
            <a:r>
              <a:rPr lang="pt-BR" dirty="0">
                <a:hlinkClick r:id="rId2"/>
              </a:rPr>
              <a:t> | Gron Digital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D1C895-B74C-47C5-541B-8EDB9262D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67" t="12405" r="2869" b="14312"/>
          <a:stretch/>
        </p:blipFill>
        <p:spPr>
          <a:xfrm>
            <a:off x="429718" y="410157"/>
            <a:ext cx="11332564" cy="59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EE448F-7BD4-84BD-E7D5-7CFE4557E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83" t="12829" r="2499" b="20241"/>
          <a:stretch/>
        </p:blipFill>
        <p:spPr>
          <a:xfrm>
            <a:off x="329784" y="554635"/>
            <a:ext cx="11377533" cy="5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F5BA13-6830-2924-3FE4-5C33B4547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95" t="17912" r="2992" b="13464"/>
          <a:stretch/>
        </p:blipFill>
        <p:spPr>
          <a:xfrm>
            <a:off x="554636" y="524656"/>
            <a:ext cx="11148146" cy="59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8F9982-9F77-0BBE-71D6-AB32A346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12829" r="2623" b="12617"/>
          <a:stretch/>
        </p:blipFill>
        <p:spPr>
          <a:xfrm>
            <a:off x="419724" y="434715"/>
            <a:ext cx="11377535" cy="609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4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D25DFD-54FE-C166-3482-F0D4F0551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6" t="16642" r="2623" b="15158"/>
          <a:stretch/>
        </p:blipFill>
        <p:spPr>
          <a:xfrm>
            <a:off x="571612" y="640829"/>
            <a:ext cx="11048776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0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01DBA8-B2D3-B977-CA00-D93AAA2ED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9" t="16219" r="10614" b="13463"/>
          <a:stretch/>
        </p:blipFill>
        <p:spPr>
          <a:xfrm>
            <a:off x="389743" y="314793"/>
            <a:ext cx="11062741" cy="59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6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18BD80-E7FE-96C4-3016-DEE35CABF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5" t="16642" r="4098" b="17700"/>
          <a:stretch/>
        </p:blipFill>
        <p:spPr>
          <a:xfrm>
            <a:off x="449704" y="509666"/>
            <a:ext cx="11546489" cy="62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1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C449A6C-FC0F-6DD8-1D82-0EDB86826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" t="19606" r="48853" b="6687"/>
          <a:stretch/>
        </p:blipFill>
        <p:spPr>
          <a:xfrm>
            <a:off x="389743" y="479685"/>
            <a:ext cx="11458690" cy="5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2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5766CA8-0F49-C5A6-3BD6-7F89A2017F4E}"/>
              </a:ext>
            </a:extLst>
          </p:cNvPr>
          <p:cNvSpPr txBox="1"/>
          <p:nvPr/>
        </p:nvSpPr>
        <p:spPr>
          <a:xfrm>
            <a:off x="0" y="2386147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Ciclo de Projeto do VCS: </a:t>
            </a:r>
          </a:p>
          <a:p>
            <a:pPr algn="ctr"/>
            <a:r>
              <a:rPr lang="pt-BR" sz="5400" b="1" dirty="0"/>
              <a:t>Passo a Passo</a:t>
            </a:r>
          </a:p>
        </p:txBody>
      </p:sp>
    </p:spTree>
    <p:extLst>
      <p:ext uri="{BB962C8B-B14F-4D97-AF65-F5344CB8AC3E}">
        <p14:creationId xmlns:p14="http://schemas.microsoft.com/office/powerpoint/2010/main" val="391011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12A29-2184-148B-9757-D875D030D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" t="13676" r="51557" b="10922"/>
          <a:stretch/>
        </p:blipFill>
        <p:spPr>
          <a:xfrm>
            <a:off x="344773" y="374751"/>
            <a:ext cx="11512447" cy="61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5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74354A2-750C-3285-E39D-A1E3A8D76E93}"/>
              </a:ext>
            </a:extLst>
          </p:cNvPr>
          <p:cNvSpPr txBox="1"/>
          <p:nvPr/>
        </p:nvSpPr>
        <p:spPr>
          <a:xfrm>
            <a:off x="175846" y="560592"/>
            <a:ext cx="1184030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effectLst/>
              </a:rPr>
              <a:t>O </a:t>
            </a:r>
            <a:r>
              <a:rPr lang="pt-BR" sz="2400" b="1" dirty="0" err="1">
                <a:effectLst/>
              </a:rPr>
              <a:t>CBio</a:t>
            </a:r>
            <a:r>
              <a:rPr lang="pt-BR" sz="2400" b="1" dirty="0">
                <a:effectLst/>
              </a:rPr>
              <a:t> é um certificado eletrônico </a:t>
            </a:r>
            <a:r>
              <a:rPr lang="pt-BR" sz="2400" dirty="0">
                <a:effectLst/>
              </a:rPr>
              <a:t>emitido quando há diminuição de emissão de gases que provocam o efeito estufa, gerador do aquecimento global.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Um crédito de carbono equivale a uma tonelada de CO2 (dióxido de carbono) que deixou de ser emitido para a atmosfera.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A criação desse crédito é uma estratégia do governo federal para reduzir as emissões de poluentes.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A obtenção e validação de tais créditos são usadas para cumprimento das metas de redução de emissões definidas pela </a:t>
            </a:r>
            <a:r>
              <a:rPr lang="pt-BR" sz="2400" dirty="0" err="1">
                <a:effectLst/>
              </a:rPr>
              <a:t>RenovaBio</a:t>
            </a:r>
            <a:r>
              <a:rPr lang="pt-BR" sz="2400" dirty="0">
                <a:effectLst/>
              </a:rPr>
              <a:t>, a Política Nacional de Biocombustíveis.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Os créditos podem ser vendidos pelos produtores e importadores na Bolsa de Valores. As distribuidoras de combustíveis fósseis, mais poluentes, são obrigadas a... - Veja mais em </a:t>
            </a:r>
            <a:r>
              <a:rPr lang="pt-BR" sz="2400" dirty="0">
                <a:effectLst/>
                <a:hlinkClick r:id="rId2"/>
              </a:rPr>
              <a:t>https://noticias.uol.com.br/ultimas-noticias/agencia-brasil/2020/01/10/serpro-lanca-plataforma-de-concessao-de-creditos-de-carbono.htm?cmpid=copiaecola&amp;cmpid=copiaecola</a:t>
            </a:r>
            <a:endParaRPr lang="pt-BR" sz="2400" dirty="0">
              <a:effectLst/>
            </a:endParaRPr>
          </a:p>
          <a:p>
            <a:pPr algn="just"/>
            <a:endParaRPr lang="pt-B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856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38623E8-E95D-F320-53CD-C4F51DD0A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3" t="14100" r="50000" b="11346"/>
          <a:stretch/>
        </p:blipFill>
        <p:spPr>
          <a:xfrm>
            <a:off x="329785" y="404734"/>
            <a:ext cx="11707320" cy="61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3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9089FF2-5B7F-E608-9555-B11490A72E39}"/>
              </a:ext>
            </a:extLst>
          </p:cNvPr>
          <p:cNvSpPr txBox="1"/>
          <p:nvPr/>
        </p:nvSpPr>
        <p:spPr>
          <a:xfrm>
            <a:off x="674557" y="335047"/>
            <a:ext cx="989350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Podem-se desenvolver projetos em quaisquer dos âmbitos setoriais do VCS:</a:t>
            </a:r>
          </a:p>
          <a:p>
            <a:r>
              <a:rPr lang="pt-BR" sz="2400" dirty="0"/>
              <a:t>1.  Energia (Renovável/Não-renovável) </a:t>
            </a:r>
          </a:p>
          <a:p>
            <a:r>
              <a:rPr lang="pt-BR" sz="2400" dirty="0"/>
              <a:t>2.  Distribuição de Energia</a:t>
            </a:r>
          </a:p>
          <a:p>
            <a:r>
              <a:rPr lang="pt-BR" sz="2400" dirty="0"/>
              <a:t>3.  Demanda de Energia</a:t>
            </a:r>
          </a:p>
          <a:p>
            <a:r>
              <a:rPr lang="pt-BR" sz="2400" dirty="0"/>
              <a:t>4.  Indústrias</a:t>
            </a:r>
          </a:p>
          <a:p>
            <a:r>
              <a:rPr lang="pt-BR" sz="2400" dirty="0"/>
              <a:t>5.  Indústrias Químicas</a:t>
            </a:r>
          </a:p>
          <a:p>
            <a:r>
              <a:rPr lang="pt-BR" sz="2400" dirty="0"/>
              <a:t>6.  Construção</a:t>
            </a:r>
          </a:p>
          <a:p>
            <a:r>
              <a:rPr lang="pt-BR" sz="2400" dirty="0"/>
              <a:t>7.  Transporte</a:t>
            </a:r>
          </a:p>
          <a:p>
            <a:r>
              <a:rPr lang="pt-BR" sz="2400" dirty="0"/>
              <a:t>8.  Mineração/Produção Mineral</a:t>
            </a:r>
          </a:p>
          <a:p>
            <a:r>
              <a:rPr lang="pt-BR" sz="2400" dirty="0"/>
              <a:t>9.  Produção de Metal</a:t>
            </a:r>
          </a:p>
          <a:p>
            <a:r>
              <a:rPr lang="pt-BR" sz="2400" dirty="0"/>
              <a:t>10.  Fuga de Emissões de Combustíveis</a:t>
            </a:r>
          </a:p>
          <a:p>
            <a:r>
              <a:rPr lang="pt-BR" sz="2400" dirty="0"/>
              <a:t>11.  Fuga de Emissões de Gases Industriais </a:t>
            </a:r>
          </a:p>
          <a:p>
            <a:r>
              <a:rPr lang="pt-BR" sz="2400" dirty="0"/>
              <a:t>12.  Uso de Solventes</a:t>
            </a:r>
          </a:p>
          <a:p>
            <a:r>
              <a:rPr lang="pt-BR" sz="2400" dirty="0"/>
              <a:t>13.  Manipulação e Descarte de Dejetos</a:t>
            </a:r>
          </a:p>
          <a:p>
            <a:r>
              <a:rPr lang="pt-BR" sz="2400" dirty="0"/>
              <a:t>14.  Florestas, Agricultura e Outros Usos da Terra</a:t>
            </a:r>
          </a:p>
          <a:p>
            <a:r>
              <a:rPr lang="pt-BR" sz="2400" dirty="0"/>
              <a:t>15.  Pecuária e Manejo de Esterco </a:t>
            </a:r>
          </a:p>
        </p:txBody>
      </p:sp>
    </p:spTree>
    <p:extLst>
      <p:ext uri="{BB962C8B-B14F-4D97-AF65-F5344CB8AC3E}">
        <p14:creationId xmlns:p14="http://schemas.microsoft.com/office/powerpoint/2010/main" val="1490428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44E9C4-8451-E03B-0BA7-4D1AC0B99C37}"/>
              </a:ext>
            </a:extLst>
          </p:cNvPr>
          <p:cNvSpPr txBox="1"/>
          <p:nvPr/>
        </p:nvSpPr>
        <p:spPr>
          <a:xfrm>
            <a:off x="0" y="2920722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registro </a:t>
            </a:r>
            <a:r>
              <a:rPr lang="pt-BR" sz="5400" b="1" dirty="0" err="1"/>
              <a:t>Verra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408413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6E58242-A2EB-2738-3706-C65F27E22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05" t="13251" r="3115" b="16006"/>
          <a:stretch/>
        </p:blipFill>
        <p:spPr>
          <a:xfrm>
            <a:off x="499163" y="526747"/>
            <a:ext cx="11193674" cy="55142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0CFD293-519C-5C53-8217-B4467C323557}"/>
              </a:ext>
            </a:extLst>
          </p:cNvPr>
          <p:cNvSpPr txBox="1"/>
          <p:nvPr/>
        </p:nvSpPr>
        <p:spPr>
          <a:xfrm>
            <a:off x="4143532" y="6041037"/>
            <a:ext cx="6093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hlinkClick r:id="rId3"/>
              </a:rPr>
              <a:t>https://registry.verra.org/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9720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97B0B9-CE37-D535-C31A-80B66D878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0" r="50000" b="25749"/>
          <a:stretch/>
        </p:blipFill>
        <p:spPr>
          <a:xfrm>
            <a:off x="264827" y="314794"/>
            <a:ext cx="11662346" cy="57562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F45CEB-1406-2B55-5F46-DCD82BA3907E}"/>
              </a:ext>
            </a:extLst>
          </p:cNvPr>
          <p:cNvSpPr txBox="1"/>
          <p:nvPr/>
        </p:nvSpPr>
        <p:spPr>
          <a:xfrm>
            <a:off x="4143532" y="6041037"/>
            <a:ext cx="49255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hlinkClick r:id="rId3"/>
              </a:rPr>
              <a:t>https://registry.verra.org/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56091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1B5945-C94A-3054-8556-0AAB1614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0" t="14100" r="8401" b="18546"/>
          <a:stretch/>
        </p:blipFill>
        <p:spPr>
          <a:xfrm>
            <a:off x="554634" y="460947"/>
            <a:ext cx="10864193" cy="5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7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4D4354-7205-DCDB-E648-419A4F1FD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2" t="14523" r="7295" b="15582"/>
          <a:stretch/>
        </p:blipFill>
        <p:spPr>
          <a:xfrm>
            <a:off x="509665" y="509666"/>
            <a:ext cx="11242624" cy="60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2E8AE2-A1A7-7F8C-26B0-21127A06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7" t="10711" r="6188" b="18547"/>
          <a:stretch/>
        </p:blipFill>
        <p:spPr>
          <a:xfrm>
            <a:off x="329784" y="344772"/>
            <a:ext cx="11497455" cy="62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9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E0DFC5-49C8-0A8F-C373-9E62E062C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72" t="11558" r="5943" b="19818"/>
          <a:stretch/>
        </p:blipFill>
        <p:spPr>
          <a:xfrm>
            <a:off x="269823" y="329783"/>
            <a:ext cx="11467475" cy="619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9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C471BF-1D7A-3F43-0DE3-9F84039D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24690" r="6188" b="18971"/>
          <a:stretch/>
        </p:blipFill>
        <p:spPr>
          <a:xfrm>
            <a:off x="209863" y="603354"/>
            <a:ext cx="11472544" cy="56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C3C48E-C1F2-EE0E-B1BB-1DBE422E9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" t="15626" r="31096" b="36762"/>
          <a:stretch/>
        </p:blipFill>
        <p:spPr>
          <a:xfrm>
            <a:off x="412605" y="1164102"/>
            <a:ext cx="11366790" cy="45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14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2E795E-06A3-A3C4-1E4C-C1B29B1BE0E8}"/>
              </a:ext>
            </a:extLst>
          </p:cNvPr>
          <p:cNvSpPr txBox="1"/>
          <p:nvPr/>
        </p:nvSpPr>
        <p:spPr>
          <a:xfrm>
            <a:off x="0" y="2962924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software da </a:t>
            </a:r>
            <a:r>
              <a:rPr lang="pt-BR" sz="5400" b="1" dirty="0" err="1"/>
              <a:t>Ambipar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88877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89BAF37-5746-0E9D-E965-7C217E4C7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9" t="11134" r="51681" b="13040"/>
          <a:stretch/>
        </p:blipFill>
        <p:spPr>
          <a:xfrm>
            <a:off x="449704" y="479683"/>
            <a:ext cx="11032762" cy="60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83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C6A5CF7-AED4-BEB2-9C51-944A0DFC91EA}"/>
              </a:ext>
            </a:extLst>
          </p:cNvPr>
          <p:cNvSpPr txBox="1"/>
          <p:nvPr/>
        </p:nvSpPr>
        <p:spPr>
          <a:xfrm>
            <a:off x="269823" y="612844"/>
            <a:ext cx="1192217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Sobre o carbono</a:t>
            </a:r>
          </a:p>
          <a:p>
            <a:pPr algn="just"/>
            <a:endParaRPr lang="pt-BR" b="1" i="0" dirty="0">
              <a:solidFill>
                <a:srgbClr val="111111"/>
              </a:solidFill>
              <a:effectLst/>
              <a:latin typeface="Poppins" panose="020B0502040204020203" pitchFamily="2" charset="0"/>
            </a:endParaRP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1) O que é crédito de carbono?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Os créditos de carbono têm origem em projetos que evitam ou removem as emissões de gases do efeito estufa e que transforma uma região de forma sustentável. Basicamente, um crédito de carbono corresponde a uma tonelada de gás carbônico (CO2) que deixou de ser emitida. Esses créditos tem sido gerados globalmente e são auditados por entidades internacionais.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2) O que é pegada de carbono?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Pegada de carbono é uma estimativa das emissões de gases de efeito estufa (GEE), é o mesmo que carbono equivalente, provocadas por um indivíduo, evento, organização, serviço, processo ou produto, expressa em dióxido de carbono equivalente. Os gases do efeito estufa incluem os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perfluorcarbonetos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HFCs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, CFCs,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PFCs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), o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hexafluoreto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de enxofre (SF6), o óxido nitroso (N2O) e os que contêm carbono, como o metano (CH4) e o dióxido de carbono (CO2).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3) O que é a calculadora de CO2?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É a ferramenta com a qual você pode descobrir a sua pegada de carbono equivalente, de acordo com seu dia a dia. Depois de calcular, é só escolher o quanto você quer compensar.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4) De onde vêm os créditos de carbono da </a:t>
            </a:r>
            <a:r>
              <a:rPr lang="pt-BR" b="1" i="0" dirty="0" err="1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Ambify</a:t>
            </a:r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De projetos de conservação florestal, captura de metano e geração de energia limpa. Todos eles são certificados pelo VCS – padrão de certificação internacional da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Verra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– que valida mais de 70% dos créditos de carbono do mercado voluntário global. Cada crédito possui um Serial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Number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rastreável e é tirado de circulação assim que aposentado. O VCS garante que cada crédito de carbono equivale a uma tonelada de gases de efeito estufa.</a:t>
            </a:r>
          </a:p>
        </p:txBody>
      </p:sp>
    </p:spTree>
    <p:extLst>
      <p:ext uri="{BB962C8B-B14F-4D97-AF65-F5344CB8AC3E}">
        <p14:creationId xmlns:p14="http://schemas.microsoft.com/office/powerpoint/2010/main" val="1198430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5766CA8-0F49-C5A6-3BD6-7F89A2017F4E}"/>
              </a:ext>
            </a:extLst>
          </p:cNvPr>
          <p:cNvSpPr txBox="1"/>
          <p:nvPr/>
        </p:nvSpPr>
        <p:spPr>
          <a:xfrm>
            <a:off x="0" y="2695637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Estratégia inicial</a:t>
            </a:r>
          </a:p>
        </p:txBody>
      </p:sp>
    </p:spTree>
    <p:extLst>
      <p:ext uri="{BB962C8B-B14F-4D97-AF65-F5344CB8AC3E}">
        <p14:creationId xmlns:p14="http://schemas.microsoft.com/office/powerpoint/2010/main" val="2050720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CCCE21-D7BB-87F7-0C27-7119F1A0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" t="16188" r="24769" b="12803"/>
          <a:stretch/>
        </p:blipFill>
        <p:spPr>
          <a:xfrm>
            <a:off x="520505" y="446648"/>
            <a:ext cx="11155680" cy="60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6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3FC66B-8BDA-F168-01DD-076459891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6" t="15573" r="14731" b="35788"/>
          <a:stretch/>
        </p:blipFill>
        <p:spPr>
          <a:xfrm>
            <a:off x="517478" y="886265"/>
            <a:ext cx="11157044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4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106757-9B60-E2AA-14B9-7540C8DA2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16" t="19062" r="26269" b="10340"/>
          <a:stretch/>
        </p:blipFill>
        <p:spPr>
          <a:xfrm>
            <a:off x="1026941" y="239151"/>
            <a:ext cx="10072467" cy="65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42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A3AF508-9ED3-2A67-D8FE-63B63EEBC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24193" r="29039" b="19986"/>
          <a:stretch/>
        </p:blipFill>
        <p:spPr>
          <a:xfrm>
            <a:off x="1448971" y="387267"/>
            <a:ext cx="9706709" cy="60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4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47636A9-65F2-A527-0C41-E9F24764D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86" y="3928402"/>
            <a:ext cx="7779434" cy="26798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9CAC2F4-ECC8-4175-3FA3-F8827026E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8" t="29734" r="28231" b="27373"/>
          <a:stretch/>
        </p:blipFill>
        <p:spPr>
          <a:xfrm>
            <a:off x="1538069" y="126610"/>
            <a:ext cx="8665697" cy="36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56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6643FA1-AD73-76B5-8104-EC102AADD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37943" r="21885" b="32710"/>
          <a:stretch/>
        </p:blipFill>
        <p:spPr>
          <a:xfrm>
            <a:off x="572810" y="1772528"/>
            <a:ext cx="11046380" cy="24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3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C3C48E-C1F2-EE0E-B1BB-1DBE422E9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" t="13727" r="1230" b="9108"/>
          <a:stretch/>
        </p:blipFill>
        <p:spPr>
          <a:xfrm>
            <a:off x="180535" y="784273"/>
            <a:ext cx="11830930" cy="52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0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86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66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431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444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101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533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39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25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718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77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669696-4B0C-05B7-E828-CAA47F145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3" t="13726" r="7807" b="6441"/>
          <a:stretch/>
        </p:blipFill>
        <p:spPr>
          <a:xfrm>
            <a:off x="379828" y="520504"/>
            <a:ext cx="11240086" cy="60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6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925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360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116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416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727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063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0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284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461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36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3FE567-E061-0300-B37F-E9DDA64B4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3135" r="16116" b="10134"/>
          <a:stretch/>
        </p:blipFill>
        <p:spPr>
          <a:xfrm>
            <a:off x="365760" y="490821"/>
            <a:ext cx="11113766" cy="58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3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953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274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0735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97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DFE67D-0491-5C75-7D86-DC2ABC1C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6" y="563227"/>
            <a:ext cx="10194388" cy="573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505548-B58E-F46A-61C2-EA01F62D5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" t="12905" r="3193" b="11160"/>
          <a:stretch/>
        </p:blipFill>
        <p:spPr>
          <a:xfrm>
            <a:off x="140676" y="562707"/>
            <a:ext cx="11662117" cy="52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9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3439C8E-A5BC-53F2-6B93-EFEA7D244784}"/>
              </a:ext>
            </a:extLst>
          </p:cNvPr>
          <p:cNvSpPr txBox="1"/>
          <p:nvPr/>
        </p:nvSpPr>
        <p:spPr>
          <a:xfrm>
            <a:off x="0" y="2920722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exemplo da startup Gron</a:t>
            </a:r>
          </a:p>
        </p:txBody>
      </p:sp>
    </p:spTree>
    <p:extLst>
      <p:ext uri="{BB962C8B-B14F-4D97-AF65-F5344CB8AC3E}">
        <p14:creationId xmlns:p14="http://schemas.microsoft.com/office/powerpoint/2010/main" val="19918095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718</Words>
  <Application>Microsoft Office PowerPoint</Application>
  <PresentationFormat>Widescreen</PresentationFormat>
  <Paragraphs>50</Paragraphs>
  <Slides>63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georgia</vt:lpstr>
      <vt:lpstr>Poppins</vt:lpstr>
      <vt:lpstr>UOLText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Hiram Amaral</dc:creator>
  <cp:lastModifiedBy>Hiram Amaral</cp:lastModifiedBy>
  <cp:revision>5</cp:revision>
  <dcterms:created xsi:type="dcterms:W3CDTF">2022-05-17T18:45:51Z</dcterms:created>
  <dcterms:modified xsi:type="dcterms:W3CDTF">2022-05-17T21:08:02Z</dcterms:modified>
</cp:coreProperties>
</file>